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59" r:id="rId4"/>
    <p:sldId id="258" r:id="rId5"/>
    <p:sldId id="260" r:id="rId6"/>
    <p:sldId id="257" r:id="rId7"/>
    <p:sldId id="261" r:id="rId8"/>
    <p:sldId id="262" r:id="rId9"/>
    <p:sldId id="278" r:id="rId10"/>
    <p:sldId id="275" r:id="rId11"/>
    <p:sldId id="268" r:id="rId12"/>
    <p:sldId id="276" r:id="rId13"/>
    <p:sldId id="270" r:id="rId14"/>
    <p:sldId id="277"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7"/>
    <p:restoredTop sz="95728"/>
  </p:normalViewPr>
  <p:slideViewPr>
    <p:cSldViewPr snapToGrid="0" snapToObjects="1">
      <p:cViewPr varScale="1">
        <p:scale>
          <a:sx n="85" d="100"/>
          <a:sy n="85" d="100"/>
        </p:scale>
        <p:origin x="176"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5/11/22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5/11/22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5/11/22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datasets/arashnic/book-recommendation-dataset" TargetMode="Externa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Books stacked on a table">
            <a:extLst>
              <a:ext uri="{FF2B5EF4-FFF2-40B4-BE49-F238E27FC236}">
                <a16:creationId xmlns:a16="http://schemas.microsoft.com/office/drawing/2014/main" id="{1712C760-7526-3A6D-2F80-E5DC9BABC4B3}"/>
              </a:ext>
            </a:extLst>
          </p:cNvPr>
          <p:cNvPicPr>
            <a:picLocks noChangeAspect="1"/>
          </p:cNvPicPr>
          <p:nvPr/>
        </p:nvPicPr>
        <p:blipFill rotWithShape="1">
          <a:blip r:embed="rId2">
            <a:alphaModFix amt="50000"/>
          </a:blip>
          <a:srcRect t="15728" r="-1" b="-1"/>
          <a:stretch/>
        </p:blipFill>
        <p:spPr>
          <a:xfrm>
            <a:off x="22" y="10"/>
            <a:ext cx="12191675" cy="6857990"/>
          </a:xfrm>
          <a:prstGeom prst="rect">
            <a:avLst/>
          </a:prstGeom>
        </p:spPr>
      </p:pic>
      <p:sp>
        <p:nvSpPr>
          <p:cNvPr id="2" name="Title 1">
            <a:extLst>
              <a:ext uri="{FF2B5EF4-FFF2-40B4-BE49-F238E27FC236}">
                <a16:creationId xmlns:a16="http://schemas.microsoft.com/office/drawing/2014/main" id="{4479FDFB-3EAE-DB37-6D70-287685C1175C}"/>
              </a:ext>
            </a:extLst>
          </p:cNvPr>
          <p:cNvSpPr>
            <a:spLocks noGrp="1"/>
          </p:cNvSpPr>
          <p:nvPr>
            <p:ph type="ctrTitle"/>
          </p:nvPr>
        </p:nvSpPr>
        <p:spPr>
          <a:xfrm>
            <a:off x="4976636" y="992221"/>
            <a:ext cx="6247308" cy="4873558"/>
          </a:xfrm>
        </p:spPr>
        <p:txBody>
          <a:bodyPr anchor="ctr">
            <a:normAutofit/>
          </a:bodyPr>
          <a:lstStyle/>
          <a:p>
            <a:r>
              <a:rPr lang="en-US" sz="4800"/>
              <a:t>Book Recommendation System</a:t>
            </a:r>
          </a:p>
        </p:txBody>
      </p:sp>
      <p:sp>
        <p:nvSpPr>
          <p:cNvPr id="3" name="Subtitle 2">
            <a:extLst>
              <a:ext uri="{FF2B5EF4-FFF2-40B4-BE49-F238E27FC236}">
                <a16:creationId xmlns:a16="http://schemas.microsoft.com/office/drawing/2014/main" id="{6784460D-9B8F-D8B2-60DF-16303501B605}"/>
              </a:ext>
            </a:extLst>
          </p:cNvPr>
          <p:cNvSpPr>
            <a:spLocks noGrp="1"/>
          </p:cNvSpPr>
          <p:nvPr>
            <p:ph type="subTitle" idx="1"/>
          </p:nvPr>
        </p:nvSpPr>
        <p:spPr>
          <a:xfrm>
            <a:off x="968056" y="996610"/>
            <a:ext cx="3363901" cy="4864780"/>
          </a:xfrm>
        </p:spPr>
        <p:txBody>
          <a:bodyPr anchor="ctr">
            <a:normAutofit/>
          </a:bodyPr>
          <a:lstStyle/>
          <a:p>
            <a:pPr algn="r"/>
            <a:r>
              <a:rPr lang="en-US" sz="2000"/>
              <a:t>Madhavi Devi Rockandla</a:t>
            </a:r>
          </a:p>
          <a:p>
            <a:pPr algn="r"/>
            <a:endParaRPr lang="en-US" sz="2000"/>
          </a:p>
        </p:txBody>
      </p:sp>
      <p:cxnSp>
        <p:nvCxnSpPr>
          <p:cNvPr id="15" name="Straight Connector 10">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2534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E035-E290-C6CF-8615-F777221A326F}"/>
              </a:ext>
            </a:extLst>
          </p:cNvPr>
          <p:cNvSpPr>
            <a:spLocks noGrp="1"/>
          </p:cNvSpPr>
          <p:nvPr>
            <p:ph type="title"/>
          </p:nvPr>
        </p:nvSpPr>
        <p:spPr/>
        <p:txBody>
          <a:bodyPr/>
          <a:lstStyle/>
          <a:p>
            <a:r>
              <a:rPr lang="en-US" dirty="0"/>
              <a:t>Main Screen</a:t>
            </a:r>
          </a:p>
        </p:txBody>
      </p:sp>
      <p:pic>
        <p:nvPicPr>
          <p:cNvPr id="5" name="Content Placeholder 4" descr="A picture containing text, indoor, screenshot, document&#10;&#10;Description automatically generated">
            <a:extLst>
              <a:ext uri="{FF2B5EF4-FFF2-40B4-BE49-F238E27FC236}">
                <a16:creationId xmlns:a16="http://schemas.microsoft.com/office/drawing/2014/main" id="{BF05135C-FE79-0D91-3558-A934CCCCE9C7}"/>
              </a:ext>
            </a:extLst>
          </p:cNvPr>
          <p:cNvPicPr>
            <a:picLocks noGrp="1" noChangeAspect="1"/>
          </p:cNvPicPr>
          <p:nvPr>
            <p:ph idx="1"/>
          </p:nvPr>
        </p:nvPicPr>
        <p:blipFill>
          <a:blip r:embed="rId2"/>
          <a:stretch>
            <a:fillRect/>
          </a:stretch>
        </p:blipFill>
        <p:spPr>
          <a:xfrm>
            <a:off x="1451580" y="1335314"/>
            <a:ext cx="9603274" cy="4601029"/>
          </a:xfrm>
        </p:spPr>
      </p:pic>
    </p:spTree>
    <p:extLst>
      <p:ext uri="{BB962C8B-B14F-4D97-AF65-F5344CB8AC3E}">
        <p14:creationId xmlns:p14="http://schemas.microsoft.com/office/powerpoint/2010/main" val="328959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70">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tack of books&#10;&#10;Description automatically generated with low confidence">
            <a:extLst>
              <a:ext uri="{FF2B5EF4-FFF2-40B4-BE49-F238E27FC236}">
                <a16:creationId xmlns:a16="http://schemas.microsoft.com/office/drawing/2014/main" id="{DA4641F0-CECD-F5E6-133C-B4A06D68D901}"/>
              </a:ext>
            </a:extLst>
          </p:cNvPr>
          <p:cNvPicPr>
            <a:picLocks noGrp="1" noChangeAspect="1"/>
          </p:cNvPicPr>
          <p:nvPr>
            <p:ph idx="1"/>
          </p:nvPr>
        </p:nvPicPr>
        <p:blipFill rotWithShape="1">
          <a:blip r:embed="rId3"/>
          <a:srcRect l="3"/>
          <a:stretch/>
        </p:blipFill>
        <p:spPr>
          <a:xfrm>
            <a:off x="20" y="10"/>
            <a:ext cx="12191675" cy="6857990"/>
          </a:xfrm>
          <a:prstGeom prst="rect">
            <a:avLst/>
          </a:prstGeom>
        </p:spPr>
      </p:pic>
      <p:sp>
        <p:nvSpPr>
          <p:cNvPr id="75" name="Rectangle 74">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9780A0-C9BD-B910-B483-7B355B6125BF}"/>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Enter Ratings Page</a:t>
            </a:r>
          </a:p>
        </p:txBody>
      </p:sp>
      <p:cxnSp>
        <p:nvCxnSpPr>
          <p:cNvPr id="77" name="Straight Connector 76">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DB156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9734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tack of books&#10;&#10;Description automatically generated with medium confidence">
            <a:extLst>
              <a:ext uri="{FF2B5EF4-FFF2-40B4-BE49-F238E27FC236}">
                <a16:creationId xmlns:a16="http://schemas.microsoft.com/office/drawing/2014/main" id="{E32780B4-C4D2-61B3-C787-2B4C8866998F}"/>
              </a:ext>
            </a:extLst>
          </p:cNvPr>
          <p:cNvPicPr>
            <a:picLocks noGrp="1" noChangeAspect="1"/>
          </p:cNvPicPr>
          <p:nvPr>
            <p:ph idx="1"/>
          </p:nvPr>
        </p:nvPicPr>
        <p:blipFill rotWithShape="1">
          <a:blip r:embed="rId3"/>
          <a:srcRect t="7491" r="-1" b="3923"/>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5FF06-91E9-C91A-3EEC-7A337BDBB927}"/>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sz="3000">
                <a:solidFill>
                  <a:srgbClr val="FFFFFE"/>
                </a:solidFill>
              </a:rPr>
              <a:t>List of books based on ratings</a:t>
            </a:r>
          </a:p>
        </p:txBody>
      </p:sp>
      <p:cxnSp>
        <p:nvCxnSpPr>
          <p:cNvPr id="20" name="Straight Connector 19">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DA135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7273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picture containing diagram&#10;&#10;Description automatically generated">
            <a:extLst>
              <a:ext uri="{FF2B5EF4-FFF2-40B4-BE49-F238E27FC236}">
                <a16:creationId xmlns:a16="http://schemas.microsoft.com/office/drawing/2014/main" id="{4DF3A442-B797-5585-1AD1-A80ADBAD36A4}"/>
              </a:ext>
            </a:extLst>
          </p:cNvPr>
          <p:cNvPicPr>
            <a:picLocks noGrp="1" noChangeAspect="1"/>
          </p:cNvPicPr>
          <p:nvPr>
            <p:ph idx="1"/>
          </p:nvPr>
        </p:nvPicPr>
        <p:blipFill rotWithShape="1">
          <a:blip r:embed="rId3"/>
          <a:srcRect l="6838" r="274" b="-1"/>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F75489-E3C4-8EB9-AECD-F84D6E189E1F}"/>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sz="3000">
                <a:solidFill>
                  <a:srgbClr val="FFFFFE"/>
                </a:solidFill>
              </a:rPr>
              <a:t>Search Books Based on Books User ID</a:t>
            </a:r>
          </a:p>
        </p:txBody>
      </p:sp>
      <p:cxnSp>
        <p:nvCxnSpPr>
          <p:cNvPr id="20" name="Straight Connector 19">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F7B34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838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stack of books&#10;&#10;Description automatically generated with medium confidence">
            <a:extLst>
              <a:ext uri="{FF2B5EF4-FFF2-40B4-BE49-F238E27FC236}">
                <a16:creationId xmlns:a16="http://schemas.microsoft.com/office/drawing/2014/main" id="{77D0C29F-BE91-C17A-9535-951B816032DE}"/>
              </a:ext>
            </a:extLst>
          </p:cNvPr>
          <p:cNvPicPr>
            <a:picLocks noGrp="1" noChangeAspect="1"/>
          </p:cNvPicPr>
          <p:nvPr>
            <p:ph idx="1"/>
          </p:nvPr>
        </p:nvPicPr>
        <p:blipFill rotWithShape="1">
          <a:blip r:embed="rId3"/>
          <a:srcRect l="21898" r="1216" b="1"/>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92FFE-6323-B823-D38A-992DB8CE1E2B}"/>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About Page</a:t>
            </a:r>
          </a:p>
        </p:txBody>
      </p:sp>
      <p:cxnSp>
        <p:nvCxnSpPr>
          <p:cNvPr id="20" name="Straight Connector 19">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DC5837"/>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6841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43EB067-1739-84D7-AB5E-4CACEAD082B2}"/>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Logout Page</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picture containing text, water, stationary, ocean&#10;&#10;Description automatically generated">
            <a:extLst>
              <a:ext uri="{FF2B5EF4-FFF2-40B4-BE49-F238E27FC236}">
                <a16:creationId xmlns:a16="http://schemas.microsoft.com/office/drawing/2014/main" id="{3A18BD42-771C-4383-2E70-4984A5E4DADD}"/>
              </a:ext>
            </a:extLst>
          </p:cNvPr>
          <p:cNvPicPr>
            <a:picLocks noGrp="1" noChangeAspect="1"/>
          </p:cNvPicPr>
          <p:nvPr>
            <p:ph idx="1"/>
          </p:nvPr>
        </p:nvPicPr>
        <p:blipFill>
          <a:blip r:embed="rId3"/>
          <a:stretch>
            <a:fillRect/>
          </a:stretch>
        </p:blipFill>
        <p:spPr>
          <a:xfrm>
            <a:off x="4229100" y="1"/>
            <a:ext cx="7962597" cy="6115048"/>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872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picture containing text&#10;&#10;Description automatically generated">
            <a:extLst>
              <a:ext uri="{FF2B5EF4-FFF2-40B4-BE49-F238E27FC236}">
                <a16:creationId xmlns:a16="http://schemas.microsoft.com/office/drawing/2014/main" id="{8C9BF7FA-912D-91E5-581A-790EF0CFADB4}"/>
              </a:ext>
            </a:extLst>
          </p:cNvPr>
          <p:cNvPicPr>
            <a:picLocks noGrp="1" noChangeAspect="1"/>
          </p:cNvPicPr>
          <p:nvPr>
            <p:ph idx="1"/>
          </p:nvPr>
        </p:nvPicPr>
        <p:blipFill rotWithShape="1">
          <a:blip r:embed="rId3"/>
          <a:srcRect t="6152" r="-1" b="3845"/>
          <a:stretch/>
        </p:blipFill>
        <p:spPr>
          <a:xfrm>
            <a:off x="20" y="10"/>
            <a:ext cx="12191675" cy="6857990"/>
          </a:xfrm>
          <a:prstGeom prst="rect">
            <a:avLst/>
          </a:prstGeom>
        </p:spPr>
      </p:pic>
      <p:sp>
        <p:nvSpPr>
          <p:cNvPr id="26" name="Rectangle 17">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509B9-39B9-8BCC-6335-BF33481ADE6E}"/>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a:solidFill>
                  <a:srgbClr val="FFFFFE"/>
                </a:solidFill>
              </a:rPr>
              <a:t>Thank You</a:t>
            </a:r>
          </a:p>
        </p:txBody>
      </p:sp>
      <p:cxnSp>
        <p:nvCxnSpPr>
          <p:cNvPr id="27" name="Straight Connector 19">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D5A559"/>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550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022D18D-9CAF-8CD6-C8CB-0F2FA72AA0C6}"/>
              </a:ext>
            </a:extLst>
          </p:cNvPr>
          <p:cNvSpPr>
            <a:spLocks noGrp="1"/>
          </p:cNvSpPr>
          <p:nvPr>
            <p:ph type="title"/>
          </p:nvPr>
        </p:nvSpPr>
        <p:spPr>
          <a:xfrm>
            <a:off x="812205" y="804519"/>
            <a:ext cx="3241820" cy="4431360"/>
          </a:xfrm>
        </p:spPr>
        <p:txBody>
          <a:bodyPr anchor="ctr">
            <a:normAutofit/>
          </a:bodyPr>
          <a:lstStyle/>
          <a:p>
            <a:r>
              <a:rPr lang="en-US" sz="2500"/>
              <a:t>Passion Project – Book Recommendation System</a:t>
            </a:r>
          </a:p>
        </p:txBody>
      </p:sp>
      <p:cxnSp>
        <p:nvCxnSpPr>
          <p:cNvPr id="2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17AD4D-7827-F0F0-6B5B-728DD0A37ED5}"/>
              </a:ext>
            </a:extLst>
          </p:cNvPr>
          <p:cNvSpPr>
            <a:spLocks noGrp="1"/>
          </p:cNvSpPr>
          <p:nvPr>
            <p:ph idx="1"/>
          </p:nvPr>
        </p:nvSpPr>
        <p:spPr>
          <a:xfrm>
            <a:off x="4637863" y="804520"/>
            <a:ext cx="6102559" cy="4431359"/>
          </a:xfrm>
        </p:spPr>
        <p:txBody>
          <a:bodyPr anchor="ctr">
            <a:normAutofit/>
          </a:bodyPr>
          <a:lstStyle/>
          <a:p>
            <a:r>
              <a:rPr lang="en-US"/>
              <a:t>In Book recommendation system user can give different user inputs based on ratings of book and return recommendation of books. If it is existing user, the recommendations would be based the user earlier inputs. Will be doing 3 recommendation system Content-Based Filtering, Collaborative Filtering and combination of both (Hybrid Filtering).</a:t>
            </a:r>
            <a:endParaRPr lang="en-US" dirty="0"/>
          </a:p>
        </p:txBody>
      </p:sp>
      <p:pic>
        <p:nvPicPr>
          <p:cNvPr id="23"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01984962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7" name="Rectangle 43">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9" name="Picture 45">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1" name="Straight Connector 4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49">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3" name="Rectangle 51">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3">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3F197AC-5865-BB1D-D7E8-D5DCEDC7B58F}"/>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a:t>Collaborative Filtering</a:t>
            </a:r>
          </a:p>
        </p:txBody>
      </p:sp>
      <p:sp>
        <p:nvSpPr>
          <p:cNvPr id="3" name="Content Placeholder 2">
            <a:extLst>
              <a:ext uri="{FF2B5EF4-FFF2-40B4-BE49-F238E27FC236}">
                <a16:creationId xmlns:a16="http://schemas.microsoft.com/office/drawing/2014/main" id="{AB9BFEE4-0C3F-A41F-2C30-DBB225EB8D8E}"/>
              </a:ext>
            </a:extLst>
          </p:cNvPr>
          <p:cNvSpPr>
            <a:spLocks noGrp="1"/>
          </p:cNvSpPr>
          <p:nvPr>
            <p:ph idx="1"/>
          </p:nvPr>
        </p:nvSpPr>
        <p:spPr>
          <a:xfrm>
            <a:off x="1776729" y="5016709"/>
            <a:ext cx="8643011" cy="457219"/>
          </a:xfrm>
        </p:spPr>
        <p:txBody>
          <a:bodyPr vert="horz" lIns="91440" tIns="91440" rIns="91440" bIns="91440" rtlCol="0">
            <a:normAutofit/>
          </a:bodyPr>
          <a:lstStyle/>
          <a:p>
            <a:pPr marL="0" indent="0">
              <a:buNone/>
            </a:pPr>
            <a:r>
              <a:rPr lang="en-US" sz="1600" cap="all"/>
              <a:t>User Based  </a:t>
            </a:r>
          </a:p>
        </p:txBody>
      </p:sp>
      <p:pic>
        <p:nvPicPr>
          <p:cNvPr id="5" name="Picture 4" descr="Timeline&#10;&#10;Description automatically generated">
            <a:extLst>
              <a:ext uri="{FF2B5EF4-FFF2-40B4-BE49-F238E27FC236}">
                <a16:creationId xmlns:a16="http://schemas.microsoft.com/office/drawing/2014/main" id="{A7ECFC20-A625-B07E-804B-434A1AD48C45}"/>
              </a:ext>
            </a:extLst>
          </p:cNvPr>
          <p:cNvPicPr>
            <a:picLocks noChangeAspect="1"/>
          </p:cNvPicPr>
          <p:nvPr/>
        </p:nvPicPr>
        <p:blipFill>
          <a:blip r:embed="rId3"/>
          <a:stretch>
            <a:fillRect/>
          </a:stretch>
        </p:blipFill>
        <p:spPr>
          <a:xfrm>
            <a:off x="871538" y="190265"/>
            <a:ext cx="10183313" cy="4105941"/>
          </a:xfrm>
          <a:prstGeom prst="rect">
            <a:avLst/>
          </a:prstGeom>
        </p:spPr>
      </p:pic>
      <p:cxnSp>
        <p:nvCxnSpPr>
          <p:cNvPr id="56" name="Straight Connector 55">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8" name="Picture 57">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0" name="Straight Connector 59">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74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0C57340-DE5E-7961-80BC-A155C99408AF}"/>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3400"/>
              <a:t>Content-Based Recommendation</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Graphical user interface, website&#10;&#10;Description automatically generated with medium confidence">
            <a:extLst>
              <a:ext uri="{FF2B5EF4-FFF2-40B4-BE49-F238E27FC236}">
                <a16:creationId xmlns:a16="http://schemas.microsoft.com/office/drawing/2014/main" id="{DB09C1DA-477D-DD5D-E716-03EA3041BC90}"/>
              </a:ext>
            </a:extLst>
          </p:cNvPr>
          <p:cNvPicPr>
            <a:picLocks noGrp="1" noChangeAspect="1"/>
          </p:cNvPicPr>
          <p:nvPr>
            <p:ph idx="1"/>
          </p:nvPr>
        </p:nvPicPr>
        <p:blipFill>
          <a:blip r:embed="rId3"/>
          <a:stretch>
            <a:fillRect/>
          </a:stretch>
        </p:blipFill>
        <p:spPr>
          <a:xfrm>
            <a:off x="5772150" y="412746"/>
            <a:ext cx="6247865" cy="5330823"/>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519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2" name="Rectangle 5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4" name="Picture 6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6" name="Straight Connector 6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6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8" name="Rectangle 6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FEB4C79-44B7-E93C-DEDF-4F326A7348F6}"/>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Hybrid Filtering</a:t>
            </a:r>
          </a:p>
        </p:txBody>
      </p:sp>
      <p:cxnSp>
        <p:nvCxnSpPr>
          <p:cNvPr id="71" name="Straight Connector 7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161D4C21-B824-CD0E-26AD-FF51A2F723D9}"/>
              </a:ext>
            </a:extLst>
          </p:cNvPr>
          <p:cNvPicPr>
            <a:picLocks noGrp="1" noChangeAspect="1"/>
          </p:cNvPicPr>
          <p:nvPr>
            <p:ph idx="1"/>
          </p:nvPr>
        </p:nvPicPr>
        <p:blipFill>
          <a:blip r:embed="rId3"/>
          <a:stretch>
            <a:fillRect/>
          </a:stretch>
        </p:blipFill>
        <p:spPr>
          <a:xfrm>
            <a:off x="5786438" y="514352"/>
            <a:ext cx="6233577" cy="5086346"/>
          </a:xfrm>
          <a:prstGeom prst="rect">
            <a:avLst/>
          </a:prstGeom>
        </p:spPr>
      </p:pic>
      <p:pic>
        <p:nvPicPr>
          <p:cNvPr id="73" name="Picture 7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960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C7FCFB0-A3B2-547B-6CB1-50589A67984F}"/>
              </a:ext>
            </a:extLst>
          </p:cNvPr>
          <p:cNvSpPr>
            <a:spLocks noGrp="1"/>
          </p:cNvSpPr>
          <p:nvPr>
            <p:ph type="title"/>
          </p:nvPr>
        </p:nvSpPr>
        <p:spPr>
          <a:xfrm>
            <a:off x="1451580" y="804520"/>
            <a:ext cx="4176511" cy="1049235"/>
          </a:xfrm>
        </p:spPr>
        <p:txBody>
          <a:bodyPr vert="horz" lIns="91440" tIns="45720" rIns="91440" bIns="0" rtlCol="0">
            <a:normAutofit/>
          </a:bodyPr>
          <a:lstStyle/>
          <a:p>
            <a:r>
              <a:rPr lang="en-US"/>
              <a:t>Workflow </a:t>
            </a:r>
          </a:p>
        </p:txBody>
      </p:sp>
      <p:sp>
        <p:nvSpPr>
          <p:cNvPr id="37" name="Rectangle 36">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Content Placeholder 29">
            <a:extLst>
              <a:ext uri="{FF2B5EF4-FFF2-40B4-BE49-F238E27FC236}">
                <a16:creationId xmlns:a16="http://schemas.microsoft.com/office/drawing/2014/main" id="{BA0A109F-FF15-7199-847A-04D7B08C0221}"/>
              </a:ext>
            </a:extLst>
          </p:cNvPr>
          <p:cNvSpPr>
            <a:spLocks noGrp="1"/>
          </p:cNvSpPr>
          <p:nvPr>
            <p:ph idx="1"/>
          </p:nvPr>
        </p:nvSpPr>
        <p:spPr>
          <a:xfrm>
            <a:off x="1451581" y="2015733"/>
            <a:ext cx="4172212" cy="1946668"/>
          </a:xfrm>
        </p:spPr>
        <p:txBody>
          <a:bodyPr>
            <a:normAutofit/>
          </a:bodyPr>
          <a:lstStyle/>
          <a:p>
            <a:r>
              <a:rPr lang="en-US" dirty="0"/>
              <a:t>Dataset used for this project</a:t>
            </a:r>
          </a:p>
          <a:p>
            <a:r>
              <a:rPr lang="en-US" dirty="0">
                <a:hlinkClick r:id="rId2"/>
              </a:rPr>
              <a:t>https://www.kaggle.com/datasets/arashnic/book-recommendation-dataset</a:t>
            </a:r>
            <a:endParaRPr lang="en-US" dirty="0"/>
          </a:p>
        </p:txBody>
      </p:sp>
      <p:pic>
        <p:nvPicPr>
          <p:cNvPr id="5" name="Content Placeholder 4" descr="A picture containing diagram&#10;&#10;Description automatically generated">
            <a:extLst>
              <a:ext uri="{FF2B5EF4-FFF2-40B4-BE49-F238E27FC236}">
                <a16:creationId xmlns:a16="http://schemas.microsoft.com/office/drawing/2014/main" id="{0374CAB5-A3CC-EB6C-DD27-826CF959D6BD}"/>
              </a:ext>
            </a:extLst>
          </p:cNvPr>
          <p:cNvPicPr>
            <a:picLocks noChangeAspect="1"/>
          </p:cNvPicPr>
          <p:nvPr/>
        </p:nvPicPr>
        <p:blipFill>
          <a:blip r:embed="rId3"/>
          <a:stretch>
            <a:fillRect/>
          </a:stretch>
        </p:blipFill>
        <p:spPr>
          <a:xfrm>
            <a:off x="7182408" y="805583"/>
            <a:ext cx="2784448" cy="4660762"/>
          </a:xfrm>
          <a:prstGeom prst="rect">
            <a:avLst/>
          </a:prstGeom>
        </p:spPr>
      </p:pic>
      <p:pic>
        <p:nvPicPr>
          <p:cNvPr id="39" name="Picture 38">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40">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98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261F597-C454-3D98-CC2D-BFEE28D54B0F}"/>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3400"/>
              <a:t>Recommendation Model</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32D1D120-FC83-0F28-45E6-7A4698F7A4D3}"/>
              </a:ext>
            </a:extLst>
          </p:cNvPr>
          <p:cNvPicPr>
            <a:picLocks noGrp="1" noChangeAspect="1"/>
          </p:cNvPicPr>
          <p:nvPr>
            <p:ph idx="1"/>
          </p:nvPr>
        </p:nvPicPr>
        <p:blipFill>
          <a:blip r:embed="rId3"/>
          <a:stretch>
            <a:fillRect/>
          </a:stretch>
        </p:blipFill>
        <p:spPr>
          <a:xfrm>
            <a:off x="5743575" y="200030"/>
            <a:ext cx="6276440" cy="5700708"/>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763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B17B-1245-A242-2EFE-7651EF176C28}"/>
              </a:ext>
            </a:extLst>
          </p:cNvPr>
          <p:cNvSpPr>
            <a:spLocks noGrp="1"/>
          </p:cNvSpPr>
          <p:nvPr>
            <p:ph type="title"/>
          </p:nvPr>
        </p:nvSpPr>
        <p:spPr>
          <a:xfrm>
            <a:off x="1451579" y="804519"/>
            <a:ext cx="9603275" cy="1049235"/>
          </a:xfrm>
        </p:spPr>
        <p:txBody>
          <a:bodyPr>
            <a:normAutofit/>
          </a:bodyPr>
          <a:lstStyle/>
          <a:p>
            <a:r>
              <a:rPr lang="en-US"/>
              <a:t>Data Visualization – Jupyter Notebook</a:t>
            </a:r>
          </a:p>
        </p:txBody>
      </p:sp>
      <p:pic>
        <p:nvPicPr>
          <p:cNvPr id="13" name="Content Placeholder 12" descr="Readers by State">
            <a:extLst>
              <a:ext uri="{FF2B5EF4-FFF2-40B4-BE49-F238E27FC236}">
                <a16:creationId xmlns:a16="http://schemas.microsoft.com/office/drawing/2014/main" id="{1D00069B-A3DF-E12E-827A-E2B3B1131F19}"/>
              </a:ext>
            </a:extLst>
          </p:cNvPr>
          <p:cNvPicPr>
            <a:picLocks noGrp="1" noChangeAspect="1"/>
          </p:cNvPicPr>
          <p:nvPr>
            <p:ph idx="1"/>
          </p:nvPr>
        </p:nvPicPr>
        <p:blipFill>
          <a:blip r:embed="rId2"/>
          <a:stretch>
            <a:fillRect/>
          </a:stretch>
        </p:blipFill>
        <p:spPr>
          <a:xfrm>
            <a:off x="1298575" y="2035935"/>
            <a:ext cx="4170363" cy="1371078"/>
          </a:xfrm>
        </p:spPr>
      </p:pic>
      <p:pic>
        <p:nvPicPr>
          <p:cNvPr id="7" name="Content Placeholder 6" descr="Books By Age&#10;">
            <a:extLst>
              <a:ext uri="{FF2B5EF4-FFF2-40B4-BE49-F238E27FC236}">
                <a16:creationId xmlns:a16="http://schemas.microsoft.com/office/drawing/2014/main" id="{4B1880FE-EF40-A687-B087-1F081CC4F2B9}"/>
              </a:ext>
            </a:extLst>
          </p:cNvPr>
          <p:cNvPicPr>
            <a:picLocks noChangeAspect="1"/>
          </p:cNvPicPr>
          <p:nvPr/>
        </p:nvPicPr>
        <p:blipFill>
          <a:blip r:embed="rId3"/>
          <a:stretch>
            <a:fillRect/>
          </a:stretch>
        </p:blipFill>
        <p:spPr>
          <a:xfrm>
            <a:off x="5870855" y="2401176"/>
            <a:ext cx="2391342" cy="2744409"/>
          </a:xfrm>
          <a:prstGeom prst="rect">
            <a:avLst/>
          </a:prstGeom>
        </p:spPr>
      </p:pic>
      <p:pic>
        <p:nvPicPr>
          <p:cNvPr id="10" name="Picture 9">
            <a:extLst>
              <a:ext uri="{FF2B5EF4-FFF2-40B4-BE49-F238E27FC236}">
                <a16:creationId xmlns:a16="http://schemas.microsoft.com/office/drawing/2014/main" id="{5DFA9938-9B29-D6A1-54DF-BF3C8A7C2616}"/>
              </a:ext>
            </a:extLst>
          </p:cNvPr>
          <p:cNvPicPr>
            <a:picLocks noChangeAspect="1"/>
          </p:cNvPicPr>
          <p:nvPr/>
        </p:nvPicPr>
        <p:blipFill>
          <a:blip r:embed="rId4"/>
          <a:stretch>
            <a:fillRect/>
          </a:stretch>
        </p:blipFill>
        <p:spPr>
          <a:xfrm>
            <a:off x="8664115" y="2179785"/>
            <a:ext cx="2390738" cy="1899846"/>
          </a:xfrm>
          <a:prstGeom prst="rect">
            <a:avLst/>
          </a:prstGeom>
        </p:spPr>
      </p:pic>
      <p:pic>
        <p:nvPicPr>
          <p:cNvPr id="5" name="Content Placeholder 4" descr="No. Of Books By Author">
            <a:extLst>
              <a:ext uri="{FF2B5EF4-FFF2-40B4-BE49-F238E27FC236}">
                <a16:creationId xmlns:a16="http://schemas.microsoft.com/office/drawing/2014/main" id="{EF7FA84D-9ACE-948B-F400-8260D9167A7D}"/>
              </a:ext>
            </a:extLst>
          </p:cNvPr>
          <p:cNvPicPr>
            <a:picLocks noChangeAspect="1"/>
          </p:cNvPicPr>
          <p:nvPr/>
        </p:nvPicPr>
        <p:blipFill>
          <a:blip r:embed="rId5"/>
          <a:stretch>
            <a:fillRect/>
          </a:stretch>
        </p:blipFill>
        <p:spPr>
          <a:xfrm>
            <a:off x="8664114" y="4443046"/>
            <a:ext cx="2390738" cy="1463655"/>
          </a:xfrm>
          <a:prstGeom prst="rect">
            <a:avLst/>
          </a:prstGeom>
        </p:spPr>
      </p:pic>
      <p:pic>
        <p:nvPicPr>
          <p:cNvPr id="17" name="Picture 16" descr="Ratings for a book Top 15&#10;">
            <a:extLst>
              <a:ext uri="{FF2B5EF4-FFF2-40B4-BE49-F238E27FC236}">
                <a16:creationId xmlns:a16="http://schemas.microsoft.com/office/drawing/2014/main" id="{4AAFF123-B6B3-3453-8F25-709F74C80D5F}"/>
              </a:ext>
            </a:extLst>
          </p:cNvPr>
          <p:cNvPicPr>
            <a:picLocks noChangeAspect="1"/>
          </p:cNvPicPr>
          <p:nvPr/>
        </p:nvPicPr>
        <p:blipFill>
          <a:blip r:embed="rId6"/>
          <a:stretch>
            <a:fillRect/>
          </a:stretch>
        </p:blipFill>
        <p:spPr>
          <a:xfrm>
            <a:off x="1298575" y="3368883"/>
            <a:ext cx="4170363" cy="2537818"/>
          </a:xfrm>
          <a:prstGeom prst="rect">
            <a:avLst/>
          </a:prstGeom>
        </p:spPr>
      </p:pic>
    </p:spTree>
    <p:extLst>
      <p:ext uri="{BB962C8B-B14F-4D97-AF65-F5344CB8AC3E}">
        <p14:creationId xmlns:p14="http://schemas.microsoft.com/office/powerpoint/2010/main" val="386734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Content Placeholder 4" descr="A picture containing text, indoor, several&#10;&#10;Description automatically generated">
            <a:extLst>
              <a:ext uri="{FF2B5EF4-FFF2-40B4-BE49-F238E27FC236}">
                <a16:creationId xmlns:a16="http://schemas.microsoft.com/office/drawing/2014/main" id="{10AB73A1-53B0-8A30-224B-FF2A8E4DCCF5}"/>
              </a:ext>
            </a:extLst>
          </p:cNvPr>
          <p:cNvPicPr>
            <a:picLocks noGrp="1" noChangeAspect="1"/>
          </p:cNvPicPr>
          <p:nvPr>
            <p:ph idx="1"/>
          </p:nvPr>
        </p:nvPicPr>
        <p:blipFill rotWithShape="1">
          <a:blip r:embed="rId3"/>
          <a:srcRect l="14224" r="1" b="1"/>
          <a:stretch/>
        </p:blipFill>
        <p:spPr>
          <a:xfrm>
            <a:off x="20" y="10"/>
            <a:ext cx="12191675" cy="6857990"/>
          </a:xfrm>
          <a:prstGeom prst="rect">
            <a:avLst/>
          </a:prstGeom>
        </p:spPr>
      </p:pic>
      <p:sp>
        <p:nvSpPr>
          <p:cNvPr id="18" name="Rectangle 17">
            <a:extLst>
              <a:ext uri="{FF2B5EF4-FFF2-40B4-BE49-F238E27FC236}">
                <a16:creationId xmlns:a16="http://schemas.microsoft.com/office/drawing/2014/main" id="{95633E59-CFCD-4CB3-AB4B-F13B8BA4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5" y="4907589"/>
            <a:ext cx="8295215" cy="1452929"/>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CA34F-3989-F4AC-1EBB-60782E8CA58D}"/>
              </a:ext>
            </a:extLst>
          </p:cNvPr>
          <p:cNvSpPr>
            <a:spLocks noGrp="1"/>
          </p:cNvSpPr>
          <p:nvPr>
            <p:ph type="title"/>
          </p:nvPr>
        </p:nvSpPr>
        <p:spPr>
          <a:xfrm>
            <a:off x="4060512" y="5241371"/>
            <a:ext cx="6835556" cy="954556"/>
          </a:xfrm>
        </p:spPr>
        <p:txBody>
          <a:bodyPr vert="horz" lIns="91440" tIns="45720" rIns="91440" bIns="45720" rtlCol="0" anchor="t">
            <a:normAutofit/>
          </a:bodyPr>
          <a:lstStyle/>
          <a:p>
            <a:r>
              <a:rPr lang="en-US">
                <a:solidFill>
                  <a:srgbClr val="FFFFFE"/>
                </a:solidFill>
              </a:rPr>
              <a:t>Login and Account Page</a:t>
            </a:r>
          </a:p>
        </p:txBody>
      </p:sp>
      <p:cxnSp>
        <p:nvCxnSpPr>
          <p:cNvPr id="20" name="Straight Connector 19">
            <a:extLst>
              <a:ext uri="{FF2B5EF4-FFF2-40B4-BE49-F238E27FC236}">
                <a16:creationId xmlns:a16="http://schemas.microsoft.com/office/drawing/2014/main" id="{7FFB1710-F59A-4B72-91E4-53C2300B70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5075836"/>
            <a:ext cx="6832499" cy="0"/>
          </a:xfrm>
          <a:prstGeom prst="line">
            <a:avLst/>
          </a:prstGeom>
          <a:ln w="31750">
            <a:solidFill>
              <a:srgbClr val="E9EE5D"/>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509742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165</TotalTime>
  <Words>130</Words>
  <Application>Microsoft Macintosh PowerPoint</Application>
  <PresentationFormat>Widescreen</PresentationFormat>
  <Paragraphs>21</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Gill Sans MT</vt:lpstr>
      <vt:lpstr>Gallery</vt:lpstr>
      <vt:lpstr>Book Recommendation System</vt:lpstr>
      <vt:lpstr>Passion Project – Book Recommendation System</vt:lpstr>
      <vt:lpstr>Collaborative Filtering</vt:lpstr>
      <vt:lpstr>Content-Based Recommendation</vt:lpstr>
      <vt:lpstr>Hybrid Filtering</vt:lpstr>
      <vt:lpstr>Workflow </vt:lpstr>
      <vt:lpstr>Recommendation Model</vt:lpstr>
      <vt:lpstr>Data Visualization – Jupyter Notebook</vt:lpstr>
      <vt:lpstr>Login and Account Page</vt:lpstr>
      <vt:lpstr>Main Screen</vt:lpstr>
      <vt:lpstr>Enter Ratings Page</vt:lpstr>
      <vt:lpstr>List of books based on ratings</vt:lpstr>
      <vt:lpstr>Search Books Based on Books User ID</vt:lpstr>
      <vt:lpstr>About Page</vt:lpstr>
      <vt:lpstr>Logout Page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dc:title>
  <dc:creator>Madhavi Rokandla</dc:creator>
  <cp:lastModifiedBy>Madhavi Rokandla</cp:lastModifiedBy>
  <cp:revision>6</cp:revision>
  <dcterms:created xsi:type="dcterms:W3CDTF">2022-05-07T16:27:15Z</dcterms:created>
  <dcterms:modified xsi:type="dcterms:W3CDTF">2022-05-11T21:31:43Z</dcterms:modified>
</cp:coreProperties>
</file>